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8" r:id="rId2"/>
    <p:sldId id="268" r:id="rId3"/>
    <p:sldId id="260" r:id="rId4"/>
    <p:sldId id="269" r:id="rId5"/>
    <p:sldId id="270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59" r:id="rId17"/>
    <p:sldId id="288" r:id="rId18"/>
    <p:sldId id="261" r:id="rId19"/>
    <p:sldId id="262" r:id="rId20"/>
    <p:sldId id="263" r:id="rId21"/>
    <p:sldId id="264" r:id="rId22"/>
    <p:sldId id="25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67" r:id="rId33"/>
    <p:sldId id="298" r:id="rId34"/>
    <p:sldId id="299" r:id="rId35"/>
    <p:sldId id="265" r:id="rId36"/>
    <p:sldId id="266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87CA5-AB4E-584D-9C7D-45633ADF7A27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2AFDB-2085-9449-8776-3C6D3A9F7E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130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745485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597077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6670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256BF7-5D56-72B9-9014-F8B525C023E9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3477a70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3477a70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3477a70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3477a70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3477a70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3477a70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3477a70b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3477a70b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3477a70b8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3477a70b8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Gözlemleme: Her zaman diliminde (t), çevreden mevcut durumu St alırız ve bunu hem Actor'a hem de Critic'e iletiriz. 2. Eylem Seçimi: Politika durumu alır ve durumu kullanarak bir eylem At üretir. 3. Değer Hesaplama: Critic, bu eylemi At input olarak alır ve eylemi At ve durumu St kullanarak o eylemin değerini yani Q-değerini (değerini) hesaplar. 4. Yeni Durum ve Ödül: Actor’ın gerçekleştirdiği eylem At, çevrede bir sonraki durumu St+1 ve bir ödül Rt+1 üretir. 5. Politika Güncellemesi: Actor, hesaplanan Q-değerini kullanarak politika parametrelerini günceller. 6. Yeni Eylem Üretimi: Güncellenen parametrelerle Actor, yeni durumda St+1 için bir sonraki eylem At+1 üretir. 7. Değer Güncellemesi: Critic, kendi değer parametrelerini günceller.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Güncelleme Kuralları ● Critic Güncellemesi (TD Öğrenme): 𝑉(𝑠)←𝑉(𝑠) + αδ𝑡 Burada, δ𝑡 = 𝑅 + γ𝑉(𝑠′) − 𝑉(𝑠) hatasıdır. ● Actor Güncellemesi: Actor, Critic'ten gelen TD hatasını kullanarak politikasını günceller: π(𝑎∣𝑠)←π(𝑎∣𝑠) + β⋅δ𝑡⋅∇𝑙𝑜𝑔π(𝑎∣𝑠)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3477a70b8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3477a70b8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3477a70b8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3477a70b8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3477a70b8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3477a70b8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3477a70b8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3477a70b8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3477a70b8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3477a70b8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566406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446769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572660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2214EA-84D4-8C52-B57D-27F26548A7CF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74086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098612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45631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77A771-DC45-7925-2ABC-A1F15D5C928A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0247BD-2B79-7C1D-AE1A-6C51A27AABE0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D918C4-98DF-8ECB-43C3-7F8A7F16CFE2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34348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7427707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51881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47ED9A-73F1-7B2E-B67C-F3F1C81CBBA2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100451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684874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06021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E8C99E-4B9D-CF56-5358-3363321882D6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19910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1191681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34445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B62D3A-28FE-4F38-A8B0-1AA580D8B413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3477a70b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3477a70b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3477a70b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3477a70b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477a70b8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477a70b8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18F0D0-630F-D32A-9B67-6CD135667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A55BECC-57DE-C4C9-D3D9-A2A6593E3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3C3C002-A966-2D41-07A7-23F2B529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45E77CC-887F-A174-5748-64E07964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94173A-63EB-B71C-DFDA-82EC83F2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730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482963-A985-BF61-0639-52361808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48929E3-A82A-2588-E071-59ACBA3EC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D36F35-002E-EF80-4BBF-5C26179F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7A23C44-98EC-1023-8FBC-DF761699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0675B8-756E-ACDC-D6A2-68D8B4C1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64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2DB1821-0ABE-84F7-3AF5-95FB2DDB0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0189096-E515-ADF9-EB29-47B8C58E0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5F84FE-8AF1-85BB-3288-476E05A1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6312C1-130C-C127-3BD5-97AE6DDA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1D0B88-88AB-092F-142F-BBEF2E6B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919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r" smtClean="0"/>
              <a:pPr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90891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2E4564-351D-0320-F321-DAA689AE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210B37-573E-2239-562C-3A873BD0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32960F9-1D23-96DB-2DB6-355A7D18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458CAB5-36AD-AF55-C672-02582E05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7F029A-E0E6-75FD-43DC-1AF1DD63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164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97149-E04A-3453-154D-98095BB9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C7D9A26-B532-F3B4-8BDA-72D51F94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0C8D0CC-2EE2-BB8E-4D72-2BC0CDA8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44E43C-2CF7-39ED-92B5-E8D84C86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57B6E97-1E11-AAF4-9CBD-E64AEC30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657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9349F2-66C3-5435-D3C9-440DC278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52E831-8F92-F99B-C47A-17DB3C207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DA5B7A5-92F7-CCEE-E966-3B80103E4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86D72C8-CED5-8BBB-7C1F-E0E62087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F55AC9C-944A-20D9-5DC9-5F11390A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811A808-9B96-0DF5-A9CE-A19F34CC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299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EEF815-071F-90F3-5297-8178AC26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33928AF-748D-E709-C56C-79AC6A803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AC5ED26-1F19-CD31-2947-E3AE07B99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BC7728B-2BBA-50A0-7261-4BD4F7BB9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A45882E-143D-C298-D7BA-52F33D9EE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F072866-C4B4-C0C2-A6D3-BFF10021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CAB1225-B571-7CCA-65F7-2037C176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CC380E0-354D-7C73-F9B1-E7E12BC7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16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6D8551-65AC-0227-A633-BFC62400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68C071E-70CC-CF16-E99F-7DF4B775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46BD7A-CBC2-FA03-9843-39B8F2BD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F987F5C-BE73-7B16-30F3-DF63C701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57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951B7C8-9EE6-C04F-E584-03717840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81303C8-6DA2-F054-9882-328B0D9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782993B-70FE-3FF2-B7DF-0C596E9E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32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A67804-3914-0EB7-EB86-8C789F45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72941E-9687-4376-24BA-DD0DB2A7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9712129-E5CD-8BD7-F984-8BCC8F6D7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603041-3427-1603-E370-3014D1352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54F9800-62CA-4D01-1967-6F2B1E1B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35D0B2-22C8-5163-DC50-1801EDA1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31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B8CB0B-E3D6-C637-C009-F454F402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78EE988-5378-1B47-805D-2D8F63C80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E3C87F-7DFA-7930-FBCF-200E1B5A5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B96EB5B-522F-3650-54A4-7FC2332F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3B21BF2-358F-E3D4-CD9E-8E650DAA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1B8076C-6488-6B26-142D-84512534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54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A7E36AF-80BD-D871-6955-8281CED4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196D786-0EC7-105B-BD9E-98E0AC7F7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DA9812-1ED3-F118-1B9A-39364EDCE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D3C05-DDF8-2644-91AA-A0E232F55BC1}" type="datetimeFigureOut">
              <a:rPr lang="tr-TR" smtClean="0"/>
              <a:t>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DFE2FB-AB90-CB51-6EF5-F955C1360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1C49E7-02BB-9D7F-72B5-AFB8B635F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B1917-76A9-5A45-B903-E775C38F51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958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47F133-1456-6464-876A-D544AB3D6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252" y="1099750"/>
            <a:ext cx="8099854" cy="1674341"/>
          </a:xfrm>
        </p:spPr>
        <p:txBody>
          <a:bodyPr>
            <a:normAutofit/>
          </a:bodyPr>
          <a:lstStyle/>
          <a:p>
            <a:r>
              <a:rPr lang="tr-TR" sz="5400" b="1" dirty="0">
                <a:solidFill>
                  <a:srgbClr val="BCFCFA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Robot Tasarımı ve Uygulamaları Projesi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7D2EC79-A64E-2EBE-022D-7F126D39B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807" y="3781096"/>
            <a:ext cx="9900745" cy="2810350"/>
          </a:xfrm>
        </p:spPr>
        <p:txBody>
          <a:bodyPr>
            <a:normAutofit/>
          </a:bodyPr>
          <a:lstStyle/>
          <a:p>
            <a:pPr algn="l"/>
            <a:r>
              <a:rPr lang="tr-TR" sz="2200" b="1" dirty="0">
                <a:solidFill>
                  <a:schemeClr val="bg1"/>
                </a:solidFill>
              </a:rPr>
              <a:t>            </a:t>
            </a:r>
            <a:r>
              <a:rPr lang="tr-TR" b="1" dirty="0">
                <a:solidFill>
                  <a:srgbClr val="BCFCFA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Algoritmalar:</a:t>
            </a:r>
            <a:r>
              <a:rPr lang="tr-TR" sz="2200" b="1" dirty="0">
                <a:solidFill>
                  <a:schemeClr val="bg1"/>
                </a:solidFill>
              </a:rPr>
              <a:t>	 DQL, PPO,  A2C</a:t>
            </a:r>
          </a:p>
          <a:p>
            <a:pPr algn="l"/>
            <a:r>
              <a:rPr lang="tr-TR" sz="2200" b="1" dirty="0">
                <a:solidFill>
                  <a:schemeClr val="bg1"/>
                </a:solidFill>
              </a:rPr>
              <a:t>           </a:t>
            </a:r>
            <a:r>
              <a:rPr lang="tr-TR" b="1" dirty="0">
                <a:solidFill>
                  <a:srgbClr val="BCFCFA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Ortamlar:</a:t>
            </a:r>
            <a:r>
              <a:rPr lang="tr-TR" sz="2200" b="1" dirty="0">
                <a:solidFill>
                  <a:schemeClr val="bg1"/>
                </a:solidFill>
              </a:rPr>
              <a:t>	 Car Racing,  </a:t>
            </a:r>
            <a:r>
              <a:rPr lang="tr-TR" sz="2200" b="1" dirty="0" err="1">
                <a:solidFill>
                  <a:schemeClr val="bg1"/>
                </a:solidFill>
              </a:rPr>
              <a:t>Acrobot</a:t>
            </a:r>
            <a:endParaRPr lang="tr-TR" sz="2200" b="1" dirty="0">
              <a:solidFill>
                <a:schemeClr val="bg1"/>
              </a:solidFill>
            </a:endParaRPr>
          </a:p>
          <a:p>
            <a:pPr algn="l"/>
            <a:r>
              <a:rPr lang="tr-TR" sz="2200" b="1" dirty="0">
                <a:solidFill>
                  <a:schemeClr val="bg1"/>
                </a:solidFill>
              </a:rPr>
              <a:t>           </a:t>
            </a:r>
            <a:r>
              <a:rPr lang="tr-TR" b="1" dirty="0">
                <a:solidFill>
                  <a:srgbClr val="BCFCFA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Öğretmen: </a:t>
            </a:r>
            <a:r>
              <a:rPr lang="tr-TR" sz="2200" b="1" dirty="0">
                <a:solidFill>
                  <a:schemeClr val="bg1"/>
                </a:solidFill>
              </a:rPr>
              <a:t>	 Yiğit Kuyu</a:t>
            </a:r>
          </a:p>
          <a:p>
            <a:pPr algn="l"/>
            <a:r>
              <a:rPr lang="tr-TR" sz="2200" b="1" dirty="0">
                <a:solidFill>
                  <a:schemeClr val="bg1"/>
                </a:solidFill>
              </a:rPr>
              <a:t>           </a:t>
            </a:r>
            <a:r>
              <a:rPr lang="tr-TR" b="1" dirty="0">
                <a:solidFill>
                  <a:srgbClr val="BCFCFA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Öğrenciler: </a:t>
            </a:r>
            <a:r>
              <a:rPr lang="tr-TR" sz="2200" b="1" dirty="0">
                <a:solidFill>
                  <a:schemeClr val="bg1"/>
                </a:solidFill>
              </a:rPr>
              <a:t>	 - Mert Ağralı</a:t>
            </a:r>
            <a:br>
              <a:rPr lang="tr-TR" sz="2200" b="1" dirty="0">
                <a:solidFill>
                  <a:schemeClr val="bg1"/>
                </a:solidFill>
              </a:rPr>
            </a:br>
            <a:r>
              <a:rPr lang="tr-TR" sz="2200" b="1" dirty="0">
                <a:solidFill>
                  <a:schemeClr val="bg1"/>
                </a:solidFill>
              </a:rPr>
              <a:t>			 - Mert </a:t>
            </a:r>
            <a:r>
              <a:rPr lang="tr-TR" sz="2200" b="1" dirty="0" err="1">
                <a:solidFill>
                  <a:schemeClr val="bg1"/>
                </a:solidFill>
              </a:rPr>
              <a:t>Ateşmen</a:t>
            </a:r>
            <a:br>
              <a:rPr lang="tr-TR" sz="2200" b="1" dirty="0">
                <a:solidFill>
                  <a:schemeClr val="bg1"/>
                </a:solidFill>
              </a:rPr>
            </a:br>
            <a:r>
              <a:rPr lang="tr-TR" sz="2200" b="1" dirty="0">
                <a:solidFill>
                  <a:schemeClr val="bg1"/>
                </a:solidFill>
              </a:rPr>
              <a:t>			 - Ahmet Hakan Altun</a:t>
            </a:r>
          </a:p>
          <a:p>
            <a:pPr algn="l"/>
            <a:endParaRPr lang="tr-TR" sz="2200" b="1" dirty="0">
              <a:solidFill>
                <a:schemeClr val="bg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A742057-9CC1-7CD9-4408-C6C76962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9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542" y="2984155"/>
            <a:ext cx="2857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BE82-9705-0C99-0A19-88AE037F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10BB0C7F-34F8-1978-41A0-FE6454D6864F}"/>
              </a:ext>
            </a:extLst>
          </p:cNvPr>
          <p:cNvSpPr txBox="1"/>
          <p:nvPr/>
        </p:nvSpPr>
        <p:spPr>
          <a:xfrm>
            <a:off x="487110" y="401653"/>
            <a:ext cx="4486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err="1"/>
              <a:t>Discounted</a:t>
            </a:r>
            <a:r>
              <a:rPr lang="tr-TR" sz="4000" b="1" dirty="0"/>
              <a:t> </a:t>
            </a:r>
            <a:r>
              <a:rPr lang="tr-TR" sz="4000" b="1" dirty="0" err="1"/>
              <a:t>Factor</a:t>
            </a:r>
            <a:endParaRPr lang="tr-TR" sz="4000" b="1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4C21B3F-04F6-B43D-4507-61A1916B99B5}"/>
              </a:ext>
            </a:extLst>
          </p:cNvPr>
          <p:cNvSpPr txBox="1"/>
          <p:nvPr/>
        </p:nvSpPr>
        <p:spPr>
          <a:xfrm>
            <a:off x="1256232" y="1760433"/>
            <a:ext cx="7144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0 ile 1 arasında olmalı</a:t>
            </a:r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Orta seviye dengeleme (</a:t>
            </a:r>
            <a:r>
              <a:rPr lang="tr-TR" dirty="0" err="1"/>
              <a:t>balance</a:t>
            </a:r>
            <a:r>
              <a:rPr lang="tr-TR" dirty="0"/>
              <a:t>) vs. uzun-dönem ödülleri (</a:t>
            </a:r>
            <a:r>
              <a:rPr lang="tr-TR" dirty="0" err="1"/>
              <a:t>rewards</a:t>
            </a:r>
            <a:r>
              <a:rPr lang="tr-T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tr-TR" dirty="0"/>
              <a:t>Düşük değer -&gt; anında kazanç</a:t>
            </a:r>
          </a:p>
          <a:p>
            <a:pPr marL="742950" lvl="1" indent="-285750">
              <a:buFontTx/>
              <a:buChar char="-"/>
            </a:pPr>
            <a:r>
              <a:rPr lang="tr-TR" dirty="0"/>
              <a:t>Yüksek değer -&gt; uzun-dönemde fayda</a:t>
            </a:r>
          </a:p>
        </p:txBody>
      </p:sp>
      <p:pic>
        <p:nvPicPr>
          <p:cNvPr id="6" name="Resim 5" descr="metin, yazı tipi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40BE246-EAA3-413D-D271-70CBE6C7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5" y="3715141"/>
            <a:ext cx="9785467" cy="14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0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66C27-6C3A-4C25-816C-94122935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F48303EF-4F0E-EFDB-319D-44ABD8BC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2" y="1818909"/>
            <a:ext cx="10375615" cy="403496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A26970B-E0A2-6AC7-3BFE-38F9EE03EDF4}"/>
              </a:ext>
            </a:extLst>
          </p:cNvPr>
          <p:cNvSpPr txBox="1"/>
          <p:nvPr/>
        </p:nvSpPr>
        <p:spPr>
          <a:xfrm>
            <a:off x="908192" y="418744"/>
            <a:ext cx="679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MDP (Markov </a:t>
            </a:r>
            <a:r>
              <a:rPr lang="tr-TR" sz="3600" b="1" dirty="0" err="1"/>
              <a:t>Decision</a:t>
            </a:r>
            <a:r>
              <a:rPr lang="tr-TR" sz="3600" b="1" dirty="0"/>
              <a:t> </a:t>
            </a:r>
            <a:r>
              <a:rPr lang="tr-TR" sz="3600" b="1" dirty="0" err="1"/>
              <a:t>Process</a:t>
            </a:r>
            <a:r>
              <a:rPr lang="tr-TR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596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AAD83-304F-0C77-6FE0-C70607A40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3C760EC-6D7B-EDCB-EC41-F65496BDB195}"/>
              </a:ext>
            </a:extLst>
          </p:cNvPr>
          <p:cNvSpPr txBox="1"/>
          <p:nvPr/>
        </p:nvSpPr>
        <p:spPr>
          <a:xfrm>
            <a:off x="734938" y="327268"/>
            <a:ext cx="3778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Politika (</a:t>
            </a:r>
            <a:r>
              <a:rPr lang="tr-TR" sz="3600" b="1" dirty="0" err="1"/>
              <a:t>Policies</a:t>
            </a:r>
            <a:r>
              <a:rPr lang="tr-TR" sz="3600" b="1" dirty="0"/>
              <a:t>)</a:t>
            </a:r>
          </a:p>
        </p:txBody>
      </p:sp>
      <p:pic>
        <p:nvPicPr>
          <p:cNvPr id="4" name="Resim 3" descr="iç mekan, resim, sanat, zemin içeren bir resim&#10;&#10;Açıklama otomatik olarak oluşturuldu">
            <a:extLst>
              <a:ext uri="{FF2B5EF4-FFF2-40B4-BE49-F238E27FC236}">
                <a16:creationId xmlns:a16="http://schemas.microsoft.com/office/drawing/2014/main" id="{88C1BB37-1DCE-B58C-0532-86AA1B4B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78" y="2997599"/>
            <a:ext cx="5931494" cy="335367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5F856DB-304D-462F-5AA0-6A120B2E445C}"/>
              </a:ext>
            </a:extLst>
          </p:cNvPr>
          <p:cNvSpPr txBox="1"/>
          <p:nvPr/>
        </p:nvSpPr>
        <p:spPr>
          <a:xfrm>
            <a:off x="734938" y="1483627"/>
            <a:ext cx="875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RL amacı → etkili politikalar oluşturmak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Her durumda hangi eylemin yapılacağını belirleyerek getiriyi en üst düzeye çıkarmak</a:t>
            </a:r>
          </a:p>
        </p:txBody>
      </p:sp>
    </p:spTree>
    <p:extLst>
      <p:ext uri="{BB962C8B-B14F-4D97-AF65-F5344CB8AC3E}">
        <p14:creationId xmlns:p14="http://schemas.microsoft.com/office/powerpoint/2010/main" val="36816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D6088-925D-983D-28A1-005681EA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29548320-3B60-D1BD-4322-6C0995AA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09" y="3358498"/>
            <a:ext cx="9418038" cy="164079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A6468D9-AAC8-B655-8D75-6AC6E11486EC}"/>
              </a:ext>
            </a:extLst>
          </p:cNvPr>
          <p:cNvSpPr txBox="1"/>
          <p:nvPr/>
        </p:nvSpPr>
        <p:spPr>
          <a:xfrm>
            <a:off x="1104109" y="769122"/>
            <a:ext cx="6113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err="1"/>
              <a:t>State</a:t>
            </a:r>
            <a:r>
              <a:rPr lang="tr-TR" sz="4000" b="1" dirty="0"/>
              <a:t>-Value Fonksiyonları</a:t>
            </a:r>
          </a:p>
        </p:txBody>
      </p:sp>
    </p:spTree>
    <p:extLst>
      <p:ext uri="{BB962C8B-B14F-4D97-AF65-F5344CB8AC3E}">
        <p14:creationId xmlns:p14="http://schemas.microsoft.com/office/powerpoint/2010/main" val="267202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B6345-0114-0096-8A95-7BB8A51B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9F84A05D-91B0-AA1C-7417-80BD0A531170}"/>
              </a:ext>
            </a:extLst>
          </p:cNvPr>
          <p:cNvSpPr txBox="1"/>
          <p:nvPr/>
        </p:nvSpPr>
        <p:spPr>
          <a:xfrm>
            <a:off x="897308" y="444381"/>
            <a:ext cx="431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err="1"/>
              <a:t>Bellman</a:t>
            </a:r>
            <a:r>
              <a:rPr lang="tr-TR" sz="4000" b="1" dirty="0"/>
              <a:t> </a:t>
            </a:r>
            <a:r>
              <a:rPr lang="tr-TR" sz="4000" b="1" dirty="0" err="1"/>
              <a:t>Equation</a:t>
            </a:r>
            <a:endParaRPr lang="tr-TR" sz="4000" b="1" dirty="0"/>
          </a:p>
        </p:txBody>
      </p:sp>
      <p:pic>
        <p:nvPicPr>
          <p:cNvPr id="6" name="Resim 5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21870EEF-D900-F931-B32B-96EC2361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52" y="3092910"/>
            <a:ext cx="7772400" cy="22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56016-8983-75B7-FFFD-E21358BD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2CF64370-B45F-F7E3-E80A-075D6DCDF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93" y="3359805"/>
            <a:ext cx="9461013" cy="196422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F44C08A-0A53-DABA-4B0E-28A12E2C5DBB}"/>
              </a:ext>
            </a:extLst>
          </p:cNvPr>
          <p:cNvSpPr txBox="1"/>
          <p:nvPr/>
        </p:nvSpPr>
        <p:spPr>
          <a:xfrm>
            <a:off x="1042587" y="546931"/>
            <a:ext cx="8894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/>
              <a:t>Action-Value Fonksiyonları (</a:t>
            </a:r>
            <a:r>
              <a:rPr lang="tr-TR" sz="4000" b="1" dirty="0" err="1"/>
              <a:t>Q-Values</a:t>
            </a:r>
            <a:r>
              <a:rPr lang="tr-T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498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460872" name="Metin kutusu 12"/>
          <p:cNvSpPr txBox="1"/>
          <p:nvPr/>
        </p:nvSpPr>
        <p:spPr bwMode="auto">
          <a:xfrm>
            <a:off x="4482540" y="816549"/>
            <a:ext cx="2864969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</a:t>
            </a:r>
            <a:endParaRPr/>
          </a:p>
        </p:txBody>
      </p:sp>
      <p:sp>
        <p:nvSpPr>
          <p:cNvPr id="1413051762" name="Metin kutusu 14"/>
          <p:cNvSpPr txBox="1"/>
          <p:nvPr/>
        </p:nvSpPr>
        <p:spPr bwMode="auto">
          <a:xfrm>
            <a:off x="810849" y="2252921"/>
            <a:ext cx="10316953" cy="14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Q-learning, her durum-eylem çifti için, o eylemi seçmenin beklenen ödülünü gösteren bir Q değeri öğrenir.</a:t>
            </a:r>
            <a:endParaRPr sz="2000"/>
          </a:p>
          <a:p>
            <a:pPr marL="342900" indent="-342900">
              <a:buFont typeface="Arial"/>
              <a:buChar char="•"/>
              <a:defRPr/>
            </a:pPr>
            <a:endParaRPr sz="2000"/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yuthaya"/>
                <a:ea typeface="Ayuthaya"/>
                <a:cs typeface="Ayuthaya"/>
              </a:rPr>
              <a:t>Bu Q değerleri, her durum-eylem kombinasyonu için ayrı bir hücrede saklanan bir Q-tablosunda bellekte tutulur.</a:t>
            </a:r>
            <a:endParaRPr>
              <a:latin typeface="Ayuthaya"/>
              <a:cs typeface="Ayuthaya"/>
            </a:endParaRPr>
          </a:p>
        </p:txBody>
      </p:sp>
      <p:pic>
        <p:nvPicPr>
          <p:cNvPr id="1441786135" name="Resim 144178613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68701" y="4051223"/>
            <a:ext cx="10001250" cy="25812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9160756" name="Metin kutusu 12"/>
          <p:cNvSpPr txBox="1"/>
          <p:nvPr/>
        </p:nvSpPr>
        <p:spPr bwMode="auto">
          <a:xfrm>
            <a:off x="514492" y="773820"/>
            <a:ext cx="8794496" cy="70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 dirty="0" err="1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</a:t>
            </a:r>
            <a:r>
              <a:rPr lang="tr-TR" sz="4000" b="1" i="0" u="none" strike="noStrike" cap="none" spc="0" dirty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 Değeri ve Politika Arasındaki Bağ</a:t>
            </a:r>
            <a:endParaRPr dirty="0"/>
          </a:p>
        </p:txBody>
      </p:sp>
      <p:sp>
        <p:nvSpPr>
          <p:cNvPr id="1906077781" name="Metin kutusu 13"/>
          <p:cNvSpPr txBox="1"/>
          <p:nvPr/>
        </p:nvSpPr>
        <p:spPr bwMode="auto">
          <a:xfrm>
            <a:off x="1492080" y="2361707"/>
            <a:ext cx="7326424" cy="396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2000" b="0" i="0" u="none" strike="noStrike" cap="none" spc="0" dirty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Optimal </a:t>
            </a:r>
            <a:r>
              <a:rPr lang="tr-TR" sz="2000" b="0" i="0" u="none" strike="noStrike" cap="none" spc="0" dirty="0" err="1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</a:t>
            </a:r>
            <a:r>
              <a:rPr lang="tr-TR" sz="2000" b="0" i="0" u="none" strike="noStrike" cap="none" spc="0" dirty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 fonksiyonu, en iyi politikayı bulmamıza yardımcı olur.</a:t>
            </a:r>
            <a:endParaRPr sz="2200" dirty="0"/>
          </a:p>
        </p:txBody>
      </p:sp>
      <p:pic>
        <p:nvPicPr>
          <p:cNvPr id="1566255606" name="Resim 156625560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92080" y="4167186"/>
            <a:ext cx="8953499" cy="790574"/>
          </a:xfrm>
          <a:prstGeom prst="rect">
            <a:avLst/>
          </a:prstGeom>
        </p:spPr>
      </p:pic>
      <p:sp>
        <p:nvSpPr>
          <p:cNvPr id="179361564" name="Metin kutusu 179361563"/>
          <p:cNvSpPr txBox="1"/>
          <p:nvPr/>
        </p:nvSpPr>
        <p:spPr bwMode="auto">
          <a:xfrm>
            <a:off x="2992754" y="5397605"/>
            <a:ext cx="6111154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tr-TR" sz="22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(Greedy Yaklaşım)</a:t>
            </a:r>
            <a:endParaRPr sz="26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0265617" name="Resim 136026561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9583" y="1827185"/>
            <a:ext cx="10543645" cy="3461618"/>
          </a:xfrm>
          <a:prstGeom prst="rect">
            <a:avLst/>
          </a:prstGeom>
        </p:spPr>
      </p:pic>
      <p:sp>
        <p:nvSpPr>
          <p:cNvPr id="1039990523" name="Metin kutusu 12"/>
          <p:cNvSpPr txBox="1"/>
          <p:nvPr/>
        </p:nvSpPr>
        <p:spPr bwMode="auto">
          <a:xfrm>
            <a:off x="2230343" y="816549"/>
            <a:ext cx="7382125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Bellman Denklemi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8796274" name="Metin kutusu 12"/>
          <p:cNvSpPr txBox="1"/>
          <p:nvPr/>
        </p:nvSpPr>
        <p:spPr bwMode="auto">
          <a:xfrm>
            <a:off x="3449908" y="816549"/>
            <a:ext cx="5037845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Formülü</a:t>
            </a:r>
            <a:endParaRPr/>
          </a:p>
        </p:txBody>
      </p:sp>
      <p:sp>
        <p:nvSpPr>
          <p:cNvPr id="22455748" name="Metin kutusu 13"/>
          <p:cNvSpPr txBox="1"/>
          <p:nvPr/>
        </p:nvSpPr>
        <p:spPr bwMode="auto">
          <a:xfrm>
            <a:off x="2385119" y="2395890"/>
            <a:ext cx="183636" cy="427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975637103" name="Resim 97563710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43698" y="3067376"/>
            <a:ext cx="9006447" cy="637927"/>
          </a:xfrm>
          <a:prstGeom prst="rect">
            <a:avLst/>
          </a:prstGeom>
        </p:spPr>
      </p:pic>
      <p:pic>
        <p:nvPicPr>
          <p:cNvPr id="41743048" name="Resim 4174304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61332" y="3772729"/>
            <a:ext cx="9469334" cy="666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 descr="metin, logo, yazı tipi, grafik içeren bir resim&#10;&#10;Açıklama otomatik olarak oluşturuldu">
            <a:extLst>
              <a:ext uri="{FF2B5EF4-FFF2-40B4-BE49-F238E27FC236}">
                <a16:creationId xmlns:a16="http://schemas.microsoft.com/office/drawing/2014/main" id="{AD35CBA9-2B49-F7DC-51D0-F374A7304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6241" y="2840279"/>
            <a:ext cx="4680125" cy="2534647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39AF437F-D0E3-9A0F-7ED4-FB4D14039830}"/>
              </a:ext>
            </a:extLst>
          </p:cNvPr>
          <p:cNvSpPr txBox="1"/>
          <p:nvPr/>
        </p:nvSpPr>
        <p:spPr>
          <a:xfrm>
            <a:off x="2518738" y="782366"/>
            <a:ext cx="7154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Reinforcement</a:t>
            </a:r>
            <a:r>
              <a:rPr lang="tr-TR" sz="4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Learning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EC5A0118-3F4F-E0B5-A1ED-38AE6AF14AEC}"/>
              </a:ext>
            </a:extLst>
          </p:cNvPr>
          <p:cNvSpPr txBox="1"/>
          <p:nvPr/>
        </p:nvSpPr>
        <p:spPr>
          <a:xfrm>
            <a:off x="810850" y="2501725"/>
            <a:ext cx="5062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Ajan deneme ve yanılma yoluyla öğrenir.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10E52C63-39AE-CF8D-EC01-D22B7042336F}"/>
              </a:ext>
            </a:extLst>
          </p:cNvPr>
          <p:cNvSpPr txBox="1"/>
          <p:nvPr/>
        </p:nvSpPr>
        <p:spPr>
          <a:xfrm>
            <a:off x="810850" y="3205422"/>
            <a:ext cx="468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İyi kararlar için ödül alırken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Kötü kararlar için ceza alır.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01FEF66-DBC2-763C-6B92-6BFF255EF8BA}"/>
              </a:ext>
            </a:extLst>
          </p:cNvPr>
          <p:cNvSpPr txBox="1"/>
          <p:nvPr/>
        </p:nvSpPr>
        <p:spPr>
          <a:xfrm>
            <a:off x="810850" y="4155340"/>
            <a:ext cx="4810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Amaç: </a:t>
            </a:r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Zamanla pozitif </a:t>
            </a:r>
            <a:r>
              <a:rPr lang="tr-TR" sz="16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feedback’i</a:t>
            </a:r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en yüksek mertebeye çıkarmaktır.</a:t>
            </a:r>
          </a:p>
          <a:p>
            <a:endParaRPr lang="tr-TR" sz="1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tr-TR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Daha açıklayıcı olursak kümülatif ödülü maksimuma çıkarmak birincil önceliktir.</a:t>
            </a:r>
          </a:p>
        </p:txBody>
      </p:sp>
    </p:spTree>
    <p:extLst>
      <p:ext uri="{BB962C8B-B14F-4D97-AF65-F5344CB8AC3E}">
        <p14:creationId xmlns:p14="http://schemas.microsoft.com/office/powerpoint/2010/main" val="142492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204910" name="Metin kutusu 12"/>
          <p:cNvSpPr txBox="1"/>
          <p:nvPr/>
        </p:nvSpPr>
        <p:spPr bwMode="auto">
          <a:xfrm>
            <a:off x="2950103" y="763633"/>
            <a:ext cx="5800586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 Learning Algoritması</a:t>
            </a:r>
            <a:endParaRPr/>
          </a:p>
        </p:txBody>
      </p:sp>
      <p:sp>
        <p:nvSpPr>
          <p:cNvPr id="680171270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1804479985" name="Resim 180447998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26887" y="1997700"/>
            <a:ext cx="8647020" cy="2862597"/>
          </a:xfrm>
          <a:prstGeom prst="rect">
            <a:avLst/>
          </a:prstGeom>
        </p:spPr>
      </p:pic>
      <p:sp>
        <p:nvSpPr>
          <p:cNvPr id="845446470" name="Metin kutusu 13"/>
          <p:cNvSpPr txBox="1"/>
          <p:nvPr/>
        </p:nvSpPr>
        <p:spPr bwMode="auto">
          <a:xfrm>
            <a:off x="1038502" y="5438599"/>
            <a:ext cx="10116434" cy="66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 b="1">
                <a:latin typeface="Ayuthaya"/>
                <a:ea typeface="Ayuthaya"/>
                <a:cs typeface="Ayuthaya"/>
              </a:rPr>
              <a:t>NOT:</a:t>
            </a:r>
            <a:r>
              <a:rPr lang="tr-TR" sz="1800">
                <a:latin typeface="Ayuthaya"/>
                <a:ea typeface="Ayuthaya"/>
                <a:cs typeface="Ayuthaya"/>
              </a:rPr>
              <a:t> Q Learning aksiyonları seçmek için </a:t>
            </a:r>
            <a:r>
              <a:rPr>
                <a:latin typeface="Asana"/>
                <a:ea typeface="Asana"/>
                <a:cs typeface="Asana"/>
              </a:rPr>
              <a:t>ε</a:t>
            </a:r>
            <a:r>
              <a:rPr lang="tr-TR" sz="1800">
                <a:latin typeface="Ayuthaya"/>
                <a:ea typeface="Ayuthaya"/>
                <a:cs typeface="Ayuthaya"/>
              </a:rPr>
              <a:t>-greedy yöntem kullanırken Q fonksiyonunu öğrenmek için greedy yaklaşım kullanır. Bu tür öğrenme çeşitlerine </a:t>
            </a:r>
            <a:r>
              <a:rPr lang="tr-TR" sz="1800" b="1">
                <a:latin typeface="Ayuthaya"/>
                <a:ea typeface="Ayuthaya"/>
                <a:cs typeface="Ayuthaya"/>
              </a:rPr>
              <a:t>Off Policy Learning</a:t>
            </a:r>
            <a:r>
              <a:rPr lang="tr-TR" sz="1800">
                <a:latin typeface="Ayuthaya"/>
                <a:ea typeface="Ayuthaya"/>
                <a:cs typeface="Ayuthaya"/>
              </a:rPr>
              <a:t> denir.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169053" name="Metin kutusu 12"/>
          <p:cNvSpPr txBox="1"/>
          <p:nvPr/>
        </p:nvSpPr>
        <p:spPr bwMode="auto">
          <a:xfrm>
            <a:off x="3726237" y="763632"/>
            <a:ext cx="4248319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Deep Q Learning</a:t>
            </a:r>
            <a:endParaRPr/>
          </a:p>
        </p:txBody>
      </p:sp>
      <p:sp>
        <p:nvSpPr>
          <p:cNvPr id="1156011028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pic>
        <p:nvPicPr>
          <p:cNvPr id="90490343" name="Resim 9049034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98481" y="4106439"/>
            <a:ext cx="8303830" cy="2661073"/>
          </a:xfrm>
          <a:prstGeom prst="rect">
            <a:avLst/>
          </a:prstGeom>
        </p:spPr>
      </p:pic>
      <p:sp>
        <p:nvSpPr>
          <p:cNvPr id="1609353361" name="Metin kutusu 14"/>
          <p:cNvSpPr txBox="1"/>
          <p:nvPr/>
        </p:nvSpPr>
        <p:spPr bwMode="auto">
          <a:xfrm>
            <a:off x="711741" y="1981019"/>
            <a:ext cx="9979498" cy="14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Q-Learning'de, durum-aksiyon çiftleri arttıkça Q tablosunun boyutu hızla büyür. Her yeni durum veya aksiyon, tabloyu üssel olarak genişletir ve karmaşık ortamlarda yönetilemez hale getirir.</a:t>
            </a:r>
            <a:endParaRPr sz="2000"/>
          </a:p>
          <a:p>
            <a:pPr marL="342900" indent="-342900">
              <a:buFont typeface="Arial"/>
              <a:buChar char="•"/>
              <a:defRPr/>
            </a:pPr>
            <a:endParaRPr sz="2000"/>
          </a:p>
          <a:p>
            <a:pPr marL="342900" indent="-342900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yuthaya"/>
                <a:ea typeface="Ayuthaya"/>
                <a:cs typeface="Ayuthaya"/>
              </a:rPr>
              <a:t>Deep Q-Learning, derin sinir ağlarıyla daha büyük ve karmaşık durum-uzaylarını öğrenir.</a:t>
            </a:r>
            <a:endParaRPr>
              <a:latin typeface="Ayuthaya"/>
              <a:cs typeface="Ayuthay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308833" y="1757267"/>
            <a:ext cx="9305200" cy="1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dirty="0">
                <a:solidFill>
                  <a:schemeClr val="dk2"/>
                </a:solidFill>
              </a:rPr>
              <a:t>RL’de:</a:t>
            </a:r>
            <a:endParaRPr sz="2400" dirty="0">
              <a:solidFill>
                <a:schemeClr val="dk2"/>
              </a:solidFill>
            </a:endParaRPr>
          </a:p>
          <a:p>
            <a:r>
              <a:rPr lang="tr" sz="2400" dirty="0">
                <a:solidFill>
                  <a:schemeClr val="dk2"/>
                </a:solidFill>
              </a:rPr>
              <a:t>-Yüksek getiri elde edilen eylemlerin olasılığı artırılır.</a:t>
            </a:r>
            <a:endParaRPr sz="2400" dirty="0">
              <a:solidFill>
                <a:schemeClr val="dk2"/>
              </a:solidFill>
            </a:endParaRPr>
          </a:p>
          <a:p>
            <a:r>
              <a:rPr lang="tr" sz="2400" dirty="0">
                <a:solidFill>
                  <a:schemeClr val="dk2"/>
                </a:solidFill>
              </a:rPr>
              <a:t>-Düşük getiri elde edilenlerin olasılığı ise azaltılır. Getiri, Monte-Carlo örneklemesiyle hesaplanır ve yüksek getiri eylemleri pekiştirir(reinforced).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08833" y="5458800"/>
            <a:ext cx="7978800" cy="1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Ancak varyans sorunu ortaya çıkar.</a:t>
            </a:r>
            <a:endParaRPr sz="2400">
              <a:solidFill>
                <a:schemeClr val="dk2"/>
              </a:solidFill>
            </a:endParaRPr>
          </a:p>
          <a:p>
            <a:r>
              <a:rPr lang="tr" sz="2400">
                <a:solidFill>
                  <a:schemeClr val="dk2"/>
                </a:solidFill>
              </a:rPr>
              <a:t>Çünkü ortamın ve politikanın stokastikliği farklı getirilere yol açar. </a:t>
            </a:r>
            <a:endParaRPr sz="2400">
              <a:solidFill>
                <a:schemeClr val="dk2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200" y="3944351"/>
            <a:ext cx="5552067" cy="5319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308833" y="4473601"/>
            <a:ext cx="8785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tr" sz="2400">
                <a:solidFill>
                  <a:schemeClr val="dk2"/>
                </a:solidFill>
              </a:rPr>
              <a:t>Bu metodun avantajı tarafsız(unbiased) olmasıdır. Tahminler değil, sadece gerçekten elde edilen sonuçlar kullanılır.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45F03D4E-B283-B1B1-0FD3-8C5FDB5B5BC9}"/>
              </a:ext>
            </a:extLst>
          </p:cNvPr>
          <p:cNvSpPr txBox="1"/>
          <p:nvPr/>
        </p:nvSpPr>
        <p:spPr>
          <a:xfrm>
            <a:off x="3667472" y="390384"/>
            <a:ext cx="310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 err="1"/>
              <a:t>Actor</a:t>
            </a:r>
            <a:r>
              <a:rPr lang="tr-TR" sz="4400" b="1" dirty="0"/>
              <a:t> </a:t>
            </a:r>
            <a:r>
              <a:rPr lang="tr-TR" sz="4400" b="1" dirty="0" err="1"/>
              <a:t>Critic</a:t>
            </a:r>
            <a:endParaRPr lang="tr-TR" sz="44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887400" y="1739133"/>
            <a:ext cx="5486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Peki Varyans Sorunu Nedir?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887400" y="2402733"/>
            <a:ext cx="74048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RL’de, ajanın aldığı ödüller ve eylemler arasındaki ilişkilerin yüksek değişkenlik göstermesi olarak tanımlanabilir.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87400" y="4984400"/>
            <a:ext cx="10417200" cy="1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Çözüm olarak daha fazla trajectory kullanarak varyansı azaltmak mümkündür ancak bu numune verimliliğini düşürür. Bu yüzden ek mekanizmalar geliştirilmesi gerekir.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887400" y="3818967"/>
            <a:ext cx="8158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Aynı durum için alınan ödül, farklı bölümlerde önemli ölçüde değişebilir.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0800" y="1483033"/>
            <a:ext cx="2463800" cy="3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887400" y="1739133"/>
            <a:ext cx="5486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Varyans Sorunu Nasıl Çözeriz?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87400" y="2581700"/>
            <a:ext cx="10166000" cy="1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Değişkenliğini azaltmanın ve ajanımızı daha hızlı ve daha iyi eğitmenin çözümü, politika ve değer yöntemlerin bir kombinasyonunu kullanmaktır: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17167" y="3216933"/>
            <a:ext cx="6831200" cy="1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Bir video oyunu oynadığınızı düşünün. Bu durumda siz Actor(oyuncu) arkadaşınız ise Critic(eleştirmen) olsun.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717167" y="2091767"/>
            <a:ext cx="661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tr" sz="2400">
                <a:solidFill>
                  <a:schemeClr val="dk2"/>
                </a:solidFill>
              </a:rPr>
              <a:t>Actor Critic yöntemi nedir?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968" y="1945967"/>
            <a:ext cx="4237233" cy="296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735133" y="2512733"/>
            <a:ext cx="6705600" cy="3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tr" sz="2400" b="1">
                <a:solidFill>
                  <a:schemeClr val="dk2"/>
                </a:solidFill>
              </a:rPr>
              <a:t>1. Başlangıç:</a:t>
            </a:r>
            <a:r>
              <a:rPr lang="tr" sz="2400">
                <a:solidFill>
                  <a:schemeClr val="dk2"/>
                </a:solidFill>
              </a:rPr>
              <a:t> Oynamaya başladığınızda, hareketlerinizi rastgele yaparsınız.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2400" b="1">
                <a:solidFill>
                  <a:schemeClr val="dk2"/>
                </a:solidFill>
              </a:rPr>
              <a:t>2. Geri Bildirim:</a:t>
            </a:r>
            <a:r>
              <a:rPr lang="tr" sz="2400">
                <a:solidFill>
                  <a:schemeClr val="dk2"/>
                </a:solidFill>
              </a:rPr>
              <a:t> Arkadaşınız (Critic), hareketlerinizi değerlendirip size geri bildirim verir.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2400" b="1">
                <a:solidFill>
                  <a:schemeClr val="dk2"/>
                </a:solidFill>
              </a:rPr>
              <a:t>3. Öğrenme:</a:t>
            </a:r>
            <a:r>
              <a:rPr lang="tr" sz="2400">
                <a:solidFill>
                  <a:schemeClr val="dk2"/>
                </a:solidFill>
              </a:rPr>
              <a:t> Bu geri bildirimle, nasıl oynayacağınızı belirleyen stratejinizi (politikayı) geliştirirsiniz.  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tr" sz="2400" b="1">
                <a:solidFill>
                  <a:schemeClr val="dk2"/>
                </a:solidFill>
              </a:rPr>
              <a:t>4. Critic'in Güncellemesi:</a:t>
            </a:r>
            <a:r>
              <a:rPr lang="tr" sz="2400">
                <a:solidFill>
                  <a:schemeClr val="dk2"/>
                </a:solidFill>
              </a:rPr>
              <a:t> Arkadaşınız (Critic), daha iyi geri bildirim verebilmek için kendi yöntemlerini iyileştirir.  </a:t>
            </a:r>
            <a:endParaRPr sz="2400">
              <a:solidFill>
                <a:schemeClr val="dk2"/>
              </a:solidFill>
            </a:endParaRPr>
          </a:p>
          <a:p>
            <a:r>
              <a:rPr lang="tr" sz="2400">
                <a:solidFill>
                  <a:schemeClr val="dk2"/>
                </a:solidFill>
              </a:rPr>
              <a:t>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735133" y="1697000"/>
            <a:ext cx="38908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Actor-Critic Yöntemi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719" y="2586500"/>
            <a:ext cx="4375347" cy="246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004033" y="1835567"/>
            <a:ext cx="7512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Bu süreç iki temel fonksiyonun öğrenilmesini içerir: </a:t>
            </a:r>
            <a:endParaRPr sz="2400">
              <a:solidFill>
                <a:schemeClr val="dk2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004033" y="2563900"/>
            <a:ext cx="7476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tr" sz="2400">
                <a:solidFill>
                  <a:schemeClr val="dk2"/>
                </a:solidFill>
              </a:rPr>
              <a:t>● Politika: Ajanın nasıl hareket ettiğini kontrol eden fonksiyondur</a:t>
            </a:r>
            <a:endParaRPr sz="2400">
              <a:solidFill>
                <a:schemeClr val="dk2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86033" y="3682233"/>
            <a:ext cx="7512400" cy="1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tr" sz="2400">
                <a:solidFill>
                  <a:schemeClr val="dk2"/>
                </a:solidFill>
              </a:rPr>
              <a:t>● Değer Fonksiyonu: Alınan eylemin ne kadar iyi olduğunu ölçerek politika güncellemelerine yardımcı olan fonksiyondur. Diğer adıyla durum eylem fonksiyonudur.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9448633" y="2563900"/>
            <a:ext cx="139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π(a∣s)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219200" y="5576033"/>
            <a:ext cx="9807600" cy="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9332233" y="4162567"/>
            <a:ext cx="16316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 q^w(s,a)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941200" y="1936400"/>
            <a:ext cx="10309600" cy="22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Sonuç olarak Actor-Critic yöntemi eylemleri optimize eden ve geri bildirim sağlayan iki ayrı öğrenme sürecini birleştirerek, ajanın daha hızlı ve etkili öğrenmesini sağlar.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400" y="3143468"/>
            <a:ext cx="2488800" cy="283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834" y="1673734"/>
            <a:ext cx="7944324" cy="489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1ABDBCD1-504D-3EE7-7152-FAC0C526A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073452"/>
              </p:ext>
            </p:extLst>
          </p:nvPr>
        </p:nvGraphicFramePr>
        <p:xfrm>
          <a:off x="1676400" y="1295201"/>
          <a:ext cx="8839200" cy="460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317053739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8114915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89136850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464700660"/>
                    </a:ext>
                  </a:extLst>
                </a:gridCol>
              </a:tblGrid>
              <a:tr h="1020709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RL ve Diğer ML Yöntemleri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Supervised</a:t>
                      </a:r>
                      <a:r>
                        <a:rPr lang="tr-TR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 Learning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 </a:t>
                      </a:r>
                      <a:r>
                        <a:rPr lang="tr-TR" sz="16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Unsupervised</a:t>
                      </a:r>
                      <a:r>
                        <a:rPr lang="tr-TR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 Learning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 </a:t>
                      </a:r>
                      <a:r>
                        <a:rPr lang="tr-TR" sz="16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Reinforcement</a:t>
                      </a:r>
                      <a:r>
                        <a:rPr lang="tr-TR" sz="1600" b="0" i="0" u="none" strike="noStrike" kern="1200" dirty="0">
                          <a:solidFill>
                            <a:schemeClr val="lt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 Learning 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438892"/>
                  </a:ext>
                </a:extLst>
              </a:tr>
              <a:tr h="1195178">
                <a:tc>
                  <a:txBody>
                    <a:bodyPr/>
                    <a:lstStyle/>
                    <a:p>
                      <a:pPr algn="ctr"/>
                      <a:r>
                        <a:rPr lang="tr-TR" sz="1600" b="1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Veri Türü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Etiketli veri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Etiketlenmemiş veri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Önceden tanımlanmış eğitim verisi yok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149262"/>
                  </a:ext>
                </a:extLst>
              </a:tr>
              <a:tr h="1553732">
                <a:tc>
                  <a:txBody>
                    <a:bodyPr/>
                    <a:lstStyle/>
                    <a:p>
                      <a:pPr algn="ctr"/>
                      <a:r>
                        <a:rPr lang="tr-TR" sz="1600" b="1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Ana Hedef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Girdi verilerine dayanarak sonuçları tahmin etmek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Verideki temel desenleri veya ilişkileri keşfetmek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Ortamdan alınan ödülü maksimuma çıkaracak kararlar almak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008340"/>
                  </a:ext>
                </a:extLst>
              </a:tr>
              <a:tr h="836625">
                <a:tc>
                  <a:txBody>
                    <a:bodyPr/>
                    <a:lstStyle/>
                    <a:p>
                      <a:pPr algn="ctr"/>
                      <a:r>
                        <a:rPr lang="tr-TR" sz="1600" b="1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Uygunluk</a:t>
                      </a:r>
                      <a:endParaRPr lang="tr-TR" sz="1600" dirty="0">
                        <a:latin typeface="Ayuthaya" pitchFamily="2" charset="-34"/>
                        <a:ea typeface="Ayuthaya" pitchFamily="2" charset="-34"/>
                        <a:cs typeface="Ayuthaya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Sınıflandırma, regresyon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Kümeleme, ilişki analizi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dirty="0">
                          <a:latin typeface="Ayuthaya" pitchFamily="2" charset="-34"/>
                          <a:ea typeface="Ayuthaya" pitchFamily="2" charset="-34"/>
                          <a:cs typeface="Ayuthaya" pitchFamily="2" charset="-34"/>
                        </a:rPr>
                        <a:t>Karar alma görevleri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6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540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 idx="4294967295"/>
          </p:nvPr>
        </p:nvSpPr>
        <p:spPr>
          <a:xfrm>
            <a:off x="4200800" y="760700"/>
            <a:ext cx="461846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tr" b="1" dirty="0"/>
              <a:t>Actor Critic-A2C</a:t>
            </a:r>
            <a:endParaRPr b="1" dirty="0"/>
          </a:p>
        </p:txBody>
      </p:sp>
      <p:sp>
        <p:nvSpPr>
          <p:cNvPr id="127" name="Google Shape;127;p22"/>
          <p:cNvSpPr txBox="1"/>
          <p:nvPr/>
        </p:nvSpPr>
        <p:spPr>
          <a:xfrm>
            <a:off x="1093700" y="1918467"/>
            <a:ext cx="23308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A2C Nedir?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093700" y="2456467"/>
            <a:ext cx="9269600" cy="1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Pekiştirmeli öğrenme alanında kullanılan bir actor-critic algoritmasıdır. Öğrenmeyi stabilize etmek için Critic olarak Avantaj fonksiyonunu kullanır.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093700" y="4177567"/>
            <a:ext cx="873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Avantaj Fonksiyonu: </a:t>
            </a:r>
            <a:r>
              <a:rPr lang="tr" sz="2400">
                <a:solidFill>
                  <a:schemeClr val="dk2"/>
                </a:solidFill>
              </a:rPr>
              <a:t>𝐴(𝑠, 𝑎) = 𝑄(𝑠, 𝑎) − 𝑉(𝑠)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1093700" y="1918467"/>
            <a:ext cx="23308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Nasıl Çalışır?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093700" y="2667000"/>
            <a:ext cx="5988400" cy="9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A(s,a)&gt;0:</a:t>
            </a:r>
            <a:r>
              <a:rPr lang="tr" sz="2400">
                <a:solidFill>
                  <a:schemeClr val="dk2"/>
                </a:solidFill>
              </a:rPr>
              <a:t> İyi bir seçim.Gradyan bu eylemi destekleyecek şekilde değiştirilir.</a:t>
            </a:r>
            <a:endParaRPr sz="2400">
              <a:solidFill>
                <a:schemeClr val="dk2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093700" y="4361300"/>
            <a:ext cx="59884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A(s,a)&lt;0:</a:t>
            </a:r>
            <a:r>
              <a:rPr lang="tr" sz="2400">
                <a:solidFill>
                  <a:schemeClr val="dk2"/>
                </a:solidFill>
              </a:rPr>
              <a:t> Kötü bir seçim.Gradyan bu eylemi zayıflatacak şekilde değiştirilir.</a:t>
            </a:r>
            <a:endParaRPr sz="2400">
              <a:solidFill>
                <a:schemeClr val="dk2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267" y="2550851"/>
            <a:ext cx="11303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067" y="4395734"/>
            <a:ext cx="1010700" cy="1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1093700" y="1918467"/>
            <a:ext cx="31072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Zorluk Var Mıdır?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1093700" y="2850633"/>
            <a:ext cx="9108000" cy="1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Avantaj fonksiyonu hesaplamadaki zorluk iki değer fonksiyonu hesaplaması gerektirmesidir.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093700" y="3872633"/>
            <a:ext cx="74764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TD hatası bu avantaj fonksiyonunu  tahmin etmek için kullanılabilir ve r ve A2C'nin öğrenme sürecini destekler.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2259300" y="5289167"/>
            <a:ext cx="20620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A(𝑠, 𝑎)≈δ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1093700" y="5289167"/>
            <a:ext cx="11656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Tanım: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idx="4294967295"/>
          </p:nvPr>
        </p:nvSpPr>
        <p:spPr>
          <a:xfrm>
            <a:off x="4870399" y="778600"/>
            <a:ext cx="315410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tr" b="1" dirty="0"/>
              <a:t>Car Racing</a:t>
            </a:r>
            <a:endParaRPr b="1" dirty="0"/>
          </a:p>
        </p:txBody>
      </p:sp>
      <p:sp>
        <p:nvSpPr>
          <p:cNvPr id="155" name="Google Shape;155;p25"/>
          <p:cNvSpPr txBox="1"/>
          <p:nvPr/>
        </p:nvSpPr>
        <p:spPr>
          <a:xfrm>
            <a:off x="959200" y="1721200"/>
            <a:ext cx="10049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Car Racing environment, bir aracı kontrol etme ve parkurda mümkün olan en hızlı süreyi elde etme üzerine odaklanmıştır.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17" y="2761200"/>
            <a:ext cx="5034699" cy="3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598033" y="2761200"/>
            <a:ext cx="44108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>
                <a:solidFill>
                  <a:schemeClr val="dk2"/>
                </a:solidFill>
              </a:rPr>
              <a:t>Bu ortam;</a:t>
            </a:r>
            <a:endParaRPr sz="2400">
              <a:solidFill>
                <a:schemeClr val="dk2"/>
              </a:solidFill>
            </a:endParaRPr>
          </a:p>
          <a:p>
            <a:r>
              <a:rPr lang="tr" sz="2400">
                <a:solidFill>
                  <a:schemeClr val="dk2"/>
                </a:solidFill>
              </a:rPr>
              <a:t>-sürekli bir durum uzayına -sürekli bir eylem uzayına    sahiptir.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129567" y="1954300"/>
            <a:ext cx="2922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" sz="2400" b="1">
                <a:solidFill>
                  <a:schemeClr val="dk2"/>
                </a:solidFill>
              </a:rPr>
              <a:t>Temel Özellikler</a:t>
            </a:r>
            <a:endParaRPr sz="2400" b="1"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129567" y="2599900"/>
            <a:ext cx="10219600" cy="2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chemeClr val="dk2"/>
              </a:buClr>
              <a:buSzPts val="1800"/>
              <a:buAutoNum type="arabicPeriod"/>
            </a:pPr>
            <a:r>
              <a:rPr lang="tr" sz="2400">
                <a:solidFill>
                  <a:schemeClr val="dk2"/>
                </a:solidFill>
              </a:rPr>
              <a:t>Durum Uzayı: Aracın durumu, konum, hız, yön ve diğer fiziksel özellikler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AutoNum type="arabicPeriod"/>
            </a:pPr>
            <a:r>
              <a:rPr lang="tr" sz="2400">
                <a:solidFill>
                  <a:schemeClr val="dk2"/>
                </a:solidFill>
              </a:rPr>
              <a:t>Eylem Uzayı: Aracın hızını artırma, azaltma, yönlendirme gibi sürekli eylemler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buClr>
                <a:schemeClr val="dk2"/>
              </a:buClr>
              <a:buSzPts val="1800"/>
              <a:buAutoNum type="arabicPeriod"/>
            </a:pPr>
            <a:r>
              <a:rPr lang="tr" sz="2400">
                <a:solidFill>
                  <a:schemeClr val="dk2"/>
                </a:solidFill>
              </a:rPr>
              <a:t>Ödül Sistemi: Aracın parkurdaki elde ettiği süre ve kat ettiği mesafeye göre ödüllerin pozitif-negatif yönlerde değişmesi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7243439" name="Metin kutusu 12"/>
          <p:cNvSpPr txBox="1"/>
          <p:nvPr/>
        </p:nvSpPr>
        <p:spPr bwMode="auto">
          <a:xfrm>
            <a:off x="4636111" y="763632"/>
            <a:ext cx="2130757" cy="701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r-TR" sz="4000" b="1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Acrobot</a:t>
            </a:r>
            <a:endParaRPr/>
          </a:p>
        </p:txBody>
      </p:sp>
      <p:sp>
        <p:nvSpPr>
          <p:cNvPr id="1991318659" name="Metin kutusu 13"/>
          <p:cNvSpPr txBox="1"/>
          <p:nvPr/>
        </p:nvSpPr>
        <p:spPr bwMode="auto">
          <a:xfrm>
            <a:off x="2385119" y="2395890"/>
            <a:ext cx="183636" cy="4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sz="2200"/>
          </a:p>
        </p:txBody>
      </p:sp>
      <p:sp>
        <p:nvSpPr>
          <p:cNvPr id="409173518" name="Metin kutusu 14"/>
          <p:cNvSpPr txBox="1"/>
          <p:nvPr/>
        </p:nvSpPr>
        <p:spPr bwMode="auto">
          <a:xfrm>
            <a:off x="711740" y="1981019"/>
            <a:ext cx="9983098" cy="22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Gymnasium Acrobot ortamı, bir çubuğu dik konuma getirmeyi amaçlayan iki eklemli bir ters sarkaç dengeleme problemidir.</a:t>
            </a: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 lang="tr-TR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>
              <a:defRPr/>
            </a:pPr>
            <a:endParaRPr/>
          </a:p>
        </p:txBody>
      </p:sp>
      <p:pic>
        <p:nvPicPr>
          <p:cNvPr id="824907890" name="Resim 82490788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3720" y="2822969"/>
            <a:ext cx="3575863" cy="3569893"/>
          </a:xfrm>
          <a:prstGeom prst="rect">
            <a:avLst/>
          </a:prstGeom>
        </p:spPr>
      </p:pic>
      <p:sp>
        <p:nvSpPr>
          <p:cNvPr id="1043941444" name="Metin kutusu 14"/>
          <p:cNvSpPr txBox="1"/>
          <p:nvPr/>
        </p:nvSpPr>
        <p:spPr bwMode="auto">
          <a:xfrm>
            <a:off x="5877620" y="3562609"/>
            <a:ext cx="4716485" cy="1189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1800">
                <a:latin typeface="Ayuthaya"/>
                <a:ea typeface="Ayuthaya"/>
                <a:cs typeface="Ayuthaya"/>
              </a:rPr>
              <a:t>Bu ortam;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t>sürekli bir durum uzayına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ayrık bir eylem uzayına </a:t>
            </a:r>
            <a:endParaRPr lang="tr-TR" sz="18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sahiptir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8872345" name="Metin kutusu 1988872344"/>
          <p:cNvSpPr txBox="1"/>
          <p:nvPr/>
        </p:nvSpPr>
        <p:spPr bwMode="auto">
          <a:xfrm>
            <a:off x="1087139" y="1950249"/>
            <a:ext cx="8043419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tr-TR" sz="2200" b="1">
                <a:latin typeface="Ayuthaya"/>
                <a:ea typeface="Ayuthaya"/>
                <a:cs typeface="Ayuthaya"/>
              </a:rPr>
              <a:t>Temel Özellikler:</a:t>
            </a:r>
            <a:endParaRPr sz="2000"/>
          </a:p>
        </p:txBody>
      </p:sp>
      <p:sp>
        <p:nvSpPr>
          <p:cNvPr id="497284481" name="Metin kutusu 13"/>
          <p:cNvSpPr txBox="1"/>
          <p:nvPr/>
        </p:nvSpPr>
        <p:spPr bwMode="auto">
          <a:xfrm>
            <a:off x="1038501" y="2594328"/>
            <a:ext cx="10215073" cy="2316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Durum Uzayı: İki açısal pozisyonun kosinüs ve sinüsleri ve iki açısal hız olmak üzere altı reel sayı değerden oluşur.</a:t>
            </a:r>
            <a:endParaRPr sz="1800" b="0" i="0" u="none" strike="noStrike" cap="none" spc="0">
              <a:solidFill>
                <a:schemeClr val="tx1"/>
              </a:solidFill>
              <a:latin typeface="Ayuthaya"/>
              <a:ea typeface="Ayuthaya"/>
              <a:cs typeface="Ayuthaya"/>
            </a:endParaRPr>
          </a:p>
          <a:p>
            <a:pPr marL="283879" indent="-283879">
              <a:buAutoNum type="arabicPeriod"/>
              <a:defRPr/>
            </a:pPr>
            <a:endParaRPr sz="1800" b="0" i="0" u="none" strike="noStrike" cap="none" spc="0">
              <a:solidFill>
                <a:schemeClr val="tx1"/>
              </a:solidFill>
              <a:latin typeface="Ayuthaya"/>
              <a:cs typeface="Ayuthaya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Eylem Uzayı: Aktuatör koluna 1, -1 veya 0 tork ekleme eylemleri</a:t>
            </a:r>
            <a:endParaRPr sz="1800" b="0" i="0" u="none" strike="noStrike" cap="none" spc="0">
              <a:solidFill>
                <a:schemeClr val="tx1"/>
              </a:solidFill>
              <a:latin typeface="Ayuthaya"/>
              <a:ea typeface="Ayuthaya"/>
              <a:cs typeface="Ayuthaya"/>
            </a:endParaRPr>
          </a:p>
          <a:p>
            <a:pPr marL="283879" indent="-283879">
              <a:buAutoNum type="arabicPeriod"/>
              <a:defRPr/>
            </a:pPr>
            <a:endParaRPr sz="1800" b="0" i="0" u="none" strike="noStrike" cap="none" spc="0">
              <a:solidFill>
                <a:schemeClr val="tx1"/>
              </a:solidFill>
              <a:latin typeface="Ayuthaya"/>
              <a:cs typeface="Ayuthaya"/>
            </a:endParaRPr>
          </a:p>
          <a:p>
            <a:pPr marL="283879" indent="-283879">
              <a:buFont typeface="Arial"/>
              <a:buAutoNum type="arabicPeriod"/>
              <a:defRPr/>
            </a:pPr>
            <a:r>
              <a:rPr lang="tr-TR" sz="1800" b="0" i="0" u="none" strike="noStrike" cap="none" spc="0">
                <a:solidFill>
                  <a:schemeClr val="tx1"/>
                </a:solidFill>
                <a:latin typeface="Ayuthaya"/>
                <a:ea typeface="Ayuthaya"/>
                <a:cs typeface="Ayuthaya"/>
              </a:rPr>
              <a:t>Ödül Sistemi: Hedefe ulaşmayan her adımda -1 ödül verilir. Hedefe ulaşıldığında görev sonlanır ve ödül 0 olur, başarı eşiği -100 ödüldür.</a:t>
            </a:r>
          </a:p>
          <a:p>
            <a:pPr>
              <a:defRPr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8EB3FBEC-4F87-11AA-D1F6-36F5C2F47FBE}"/>
              </a:ext>
            </a:extLst>
          </p:cNvPr>
          <p:cNvSpPr txBox="1"/>
          <p:nvPr/>
        </p:nvSpPr>
        <p:spPr>
          <a:xfrm>
            <a:off x="389650" y="2775602"/>
            <a:ext cx="6665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Sıralı karar verme</a:t>
            </a:r>
            <a:br>
              <a:rPr lang="tr-TR" sz="2800" dirty="0"/>
            </a:br>
            <a:r>
              <a:rPr lang="tr-TR" sz="2800" dirty="0"/>
              <a:t>     - 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Kararlar gelecekteki gözlemleri etkiler</a:t>
            </a:r>
          </a:p>
          <a:p>
            <a:endParaRPr lang="tr-TR" sz="2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Ödüller ve cezalar aracılığıyla öğrenme</a:t>
            </a:r>
            <a:br>
              <a:rPr lang="tr-TR" sz="2800" dirty="0"/>
            </a:br>
            <a:r>
              <a:rPr lang="tr-TR" sz="2800" dirty="0"/>
              <a:t>     - 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Doğrudan gözetim yoktur</a:t>
            </a:r>
            <a:endParaRPr lang="tr-TR" sz="28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B53E327-2C1D-02EA-26D4-8C5E8A4F1F00}"/>
              </a:ext>
            </a:extLst>
          </p:cNvPr>
          <p:cNvSpPr txBox="1"/>
          <p:nvPr/>
        </p:nvSpPr>
        <p:spPr>
          <a:xfrm>
            <a:off x="929649" y="726393"/>
            <a:ext cx="516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RL Ne Zaman Kullanılır?</a:t>
            </a:r>
          </a:p>
        </p:txBody>
      </p:sp>
    </p:spTree>
    <p:extLst>
      <p:ext uri="{BB962C8B-B14F-4D97-AF65-F5344CB8AC3E}">
        <p14:creationId xmlns:p14="http://schemas.microsoft.com/office/powerpoint/2010/main" val="26400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FACA5-2349-C661-4BFB-9459519D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2572DFA-3170-F056-ECE4-4CAC126A7FAC}"/>
              </a:ext>
            </a:extLst>
          </p:cNvPr>
          <p:cNvSpPr txBox="1"/>
          <p:nvPr/>
        </p:nvSpPr>
        <p:spPr>
          <a:xfrm>
            <a:off x="1008403" y="401652"/>
            <a:ext cx="4641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RL Uygulama Alanları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7C5E28D-8CF4-D44E-5EF4-BD76CC916A05}"/>
              </a:ext>
            </a:extLst>
          </p:cNvPr>
          <p:cNvSpPr txBox="1"/>
          <p:nvPr/>
        </p:nvSpPr>
        <p:spPr>
          <a:xfrm>
            <a:off x="1538243" y="2008262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Robotik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BABD053-1735-DFCF-D1CF-9A705C04C098}"/>
              </a:ext>
            </a:extLst>
          </p:cNvPr>
          <p:cNvSpPr txBox="1"/>
          <p:nvPr/>
        </p:nvSpPr>
        <p:spPr>
          <a:xfrm>
            <a:off x="7434841" y="1871529"/>
            <a:ext cx="111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Finans</a:t>
            </a:r>
            <a:endParaRPr lang="tr-TR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0B7EDC2-D838-7F17-8E44-8AEC71C9AD75}"/>
              </a:ext>
            </a:extLst>
          </p:cNvPr>
          <p:cNvSpPr txBox="1"/>
          <p:nvPr/>
        </p:nvSpPr>
        <p:spPr>
          <a:xfrm>
            <a:off x="1316052" y="2782669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- Robotların hareket mekanizması</a:t>
            </a:r>
          </a:p>
          <a:p>
            <a:r>
              <a:rPr lang="tr-TR" dirty="0"/>
              <a:t>- Nesne manipülasyonu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14BBC23-B40E-33E3-9100-D20B4CFC9AE2}"/>
              </a:ext>
            </a:extLst>
          </p:cNvPr>
          <p:cNvSpPr txBox="1"/>
          <p:nvPr/>
        </p:nvSpPr>
        <p:spPr>
          <a:xfrm>
            <a:off x="7058826" y="2700471"/>
            <a:ext cx="350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- Yatırım ve </a:t>
            </a:r>
            <a:r>
              <a:rPr lang="tr-TR" dirty="0" err="1"/>
              <a:t>trading</a:t>
            </a:r>
            <a:r>
              <a:rPr lang="tr-TR" dirty="0"/>
              <a:t> optimizasyonu</a:t>
            </a:r>
          </a:p>
          <a:p>
            <a:r>
              <a:rPr lang="tr-TR" dirty="0"/>
              <a:t>- Kârı maksimize etme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6DA1F02-C47A-8A81-BB8D-D1FE277C737F}"/>
              </a:ext>
            </a:extLst>
          </p:cNvPr>
          <p:cNvSpPr txBox="1"/>
          <p:nvPr/>
        </p:nvSpPr>
        <p:spPr>
          <a:xfrm>
            <a:off x="1316052" y="4477996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Otonom Araçlar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CEEBA48-E733-CDFD-594C-0D698EC17F52}"/>
              </a:ext>
            </a:extLst>
          </p:cNvPr>
          <p:cNvSpPr txBox="1"/>
          <p:nvPr/>
        </p:nvSpPr>
        <p:spPr>
          <a:xfrm>
            <a:off x="7119787" y="4375446"/>
            <a:ext cx="285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/>
              <a:t>Chatbot</a:t>
            </a:r>
            <a:r>
              <a:rPr lang="tr-TR" sz="2400" b="1" dirty="0"/>
              <a:t> Geliştirme</a:t>
            </a:r>
          </a:p>
        </p:txBody>
      </p:sp>
    </p:spTree>
    <p:extLst>
      <p:ext uri="{BB962C8B-B14F-4D97-AF65-F5344CB8AC3E}">
        <p14:creationId xmlns:p14="http://schemas.microsoft.com/office/powerpoint/2010/main" val="290997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2823-CACC-B198-003C-F5499704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89784460-CB0C-23BB-58C3-BD7FB7A7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02" y="603547"/>
            <a:ext cx="6393298" cy="565090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E0034D2-D4D4-8CC4-6A9C-8558CC036111}"/>
              </a:ext>
            </a:extLst>
          </p:cNvPr>
          <p:cNvSpPr txBox="1"/>
          <p:nvPr/>
        </p:nvSpPr>
        <p:spPr>
          <a:xfrm>
            <a:off x="544794" y="2538647"/>
            <a:ext cx="51808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Ajan: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öğrenen, karar verici</a:t>
            </a:r>
            <a:br>
              <a:rPr lang="tr-TR" dirty="0"/>
            </a:b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Ortam: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çözülmesi gereken zorluklar</a:t>
            </a:r>
            <a:br>
              <a:rPr lang="tr-TR" dirty="0"/>
            </a:b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Durum: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belirli bir andaki ortamın anlık görüntüsü</a:t>
            </a:r>
            <a:br>
              <a:rPr lang="tr-TR" dirty="0"/>
            </a:b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Eylem: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ajanın duruma yanıt olarak yaptığı tercih</a:t>
            </a:r>
            <a:br>
              <a:rPr lang="tr-TR" dirty="0"/>
            </a:br>
            <a:r>
              <a:rPr lang="tr-TR" b="1" i="0" u="none" strike="noStrike" dirty="0">
                <a:solidFill>
                  <a:srgbClr val="000000"/>
                </a:solidFill>
                <a:effectLst/>
              </a:rPr>
              <a:t>Ödül: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ajan eylemi için geri bildirim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0DE3561-78B3-F354-CC7D-2F205910F654}"/>
              </a:ext>
            </a:extLst>
          </p:cNvPr>
          <p:cNvSpPr txBox="1"/>
          <p:nvPr/>
        </p:nvSpPr>
        <p:spPr>
          <a:xfrm>
            <a:off x="871671" y="591797"/>
            <a:ext cx="3421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/>
              <a:t>RL </a:t>
            </a:r>
            <a:r>
              <a:rPr lang="tr-TR" sz="4000" b="1" dirty="0"/>
              <a:t>Framework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134457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6DBC-849A-E56C-379A-B1CEC6E3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682166F-B981-42EE-5F07-1BEFE1039F90}"/>
              </a:ext>
            </a:extLst>
          </p:cNvPr>
          <p:cNvSpPr txBox="1"/>
          <p:nvPr/>
        </p:nvSpPr>
        <p:spPr>
          <a:xfrm>
            <a:off x="965675" y="1290414"/>
            <a:ext cx="3480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Episodik Görevler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7B7179F-E514-DA8E-B0AA-1C852919D406}"/>
              </a:ext>
            </a:extLst>
          </p:cNvPr>
          <p:cNvSpPr txBox="1"/>
          <p:nvPr/>
        </p:nvSpPr>
        <p:spPr>
          <a:xfrm>
            <a:off x="6956276" y="1290414"/>
            <a:ext cx="3929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 err="1"/>
              <a:t>Continious</a:t>
            </a:r>
            <a:r>
              <a:rPr lang="tr-TR" sz="3200" b="1" dirty="0"/>
              <a:t> Görevler</a:t>
            </a:r>
          </a:p>
        </p:txBody>
      </p:sp>
    </p:spTree>
    <p:extLst>
      <p:ext uri="{BB962C8B-B14F-4D97-AF65-F5344CB8AC3E}">
        <p14:creationId xmlns:p14="http://schemas.microsoft.com/office/powerpoint/2010/main" val="152076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0D3C-B69E-C103-26F4-1228BC69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89C7B35-432C-96CB-4D31-93AE0B3AB693}"/>
              </a:ext>
            </a:extLst>
          </p:cNvPr>
          <p:cNvSpPr txBox="1"/>
          <p:nvPr/>
        </p:nvSpPr>
        <p:spPr>
          <a:xfrm>
            <a:off x="529840" y="410198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/>
              <a:t>Return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B8F15B8-8C17-815D-A26B-8439CBC22FA3}"/>
              </a:ext>
            </a:extLst>
          </p:cNvPr>
          <p:cNvSpPr txBox="1"/>
          <p:nvPr/>
        </p:nvSpPr>
        <p:spPr>
          <a:xfrm>
            <a:off x="529840" y="1408641"/>
            <a:ext cx="7768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sz="2000" dirty="0"/>
              <a:t>Aksiyonlar uzun süreli sonuçlar doğurur</a:t>
            </a:r>
          </a:p>
          <a:p>
            <a:endParaRPr lang="tr-TR" sz="2000" dirty="0"/>
          </a:p>
          <a:p>
            <a:pPr marL="285750" indent="-285750">
              <a:buFontTx/>
              <a:buChar char="-"/>
            </a:pPr>
            <a:r>
              <a:rPr lang="tr-TR" sz="2000" dirty="0"/>
              <a:t>Ajanlar zamanla beraber toplam ödülü maksimize etmeye çalışır</a:t>
            </a:r>
          </a:p>
          <a:p>
            <a:endParaRPr lang="tr-TR" sz="2000" dirty="0"/>
          </a:p>
          <a:p>
            <a:pPr marL="285750" indent="-285750">
              <a:buFontTx/>
              <a:buChar char="-"/>
            </a:pPr>
            <a:r>
              <a:rPr lang="tr-TR" sz="2000" dirty="0"/>
              <a:t>Return: Beklenen ödüllerin toplam değeri</a:t>
            </a:r>
          </a:p>
        </p:txBody>
      </p:sp>
      <p:pic>
        <p:nvPicPr>
          <p:cNvPr id="5" name="Resim 4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DE582622-8264-85B1-3E4C-51DC0EF0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90" y="3546506"/>
            <a:ext cx="9105563" cy="18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0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1C69F-6C4B-94EF-7F00-AE4E14C4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9FFDB15-6044-8D1E-2423-6DA6491FE672}"/>
              </a:ext>
            </a:extLst>
          </p:cNvPr>
          <p:cNvSpPr txBox="1"/>
          <p:nvPr/>
        </p:nvSpPr>
        <p:spPr>
          <a:xfrm>
            <a:off x="487110" y="401653"/>
            <a:ext cx="456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err="1"/>
              <a:t>Discounted</a:t>
            </a:r>
            <a:r>
              <a:rPr lang="tr-TR" sz="4000" b="1" dirty="0"/>
              <a:t> Return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F5E1787-1F21-4AAD-6B12-E4816F150043}"/>
              </a:ext>
            </a:extLst>
          </p:cNvPr>
          <p:cNvSpPr txBox="1"/>
          <p:nvPr/>
        </p:nvSpPr>
        <p:spPr>
          <a:xfrm>
            <a:off x="922946" y="1717705"/>
            <a:ext cx="63849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r-TR" dirty="0"/>
              <a:t>Orta </a:t>
            </a:r>
            <a:r>
              <a:rPr lang="tr-TR" dirty="0" err="1"/>
              <a:t>seviyedi</a:t>
            </a:r>
            <a:r>
              <a:rPr lang="tr-TR" dirty="0"/>
              <a:t> ödüller gelecektekilerden daha değerlidir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 err="1"/>
              <a:t>Discounted</a:t>
            </a:r>
            <a:r>
              <a:rPr lang="tr-TR" dirty="0"/>
              <a:t> Return: yakındaki ödüllere daha çok ağırlık verir.</a:t>
            </a:r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 err="1"/>
              <a:t>Discount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(</a:t>
            </a:r>
            <a:r>
              <a:rPr lang="el-GR" dirty="0">
                <a:solidFill>
                  <a:srgbClr val="071322"/>
                </a:solidFill>
                <a:effectLst/>
                <a:latin typeface="Helvetica" pitchFamily="2" charset="0"/>
              </a:rPr>
              <a:t>γ</a:t>
            </a:r>
            <a:r>
              <a:rPr lang="tr-TR" dirty="0"/>
              <a:t>): gelecek ödüller için indirim faktörü</a:t>
            </a:r>
          </a:p>
        </p:txBody>
      </p:sp>
      <p:pic>
        <p:nvPicPr>
          <p:cNvPr id="7" name="Resim 6" descr="metin, yazı tipi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5A187B1-3DC6-A99A-D960-104F1636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92" y="3803199"/>
            <a:ext cx="9678398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1366</Words>
  <Application>Microsoft Macintosh PowerPoint</Application>
  <PresentationFormat>Geniş ekran</PresentationFormat>
  <Paragraphs>160</Paragraphs>
  <Slides>36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5" baseType="lpstr">
      <vt:lpstr>-webkit-standard</vt:lpstr>
      <vt:lpstr>Aptos</vt:lpstr>
      <vt:lpstr>Aptos Display</vt:lpstr>
      <vt:lpstr>Arial</vt:lpstr>
      <vt:lpstr>Asana</vt:lpstr>
      <vt:lpstr>Ayuthaya</vt:lpstr>
      <vt:lpstr>Helvetica</vt:lpstr>
      <vt:lpstr>Times New Roman</vt:lpstr>
      <vt:lpstr>Office Teması</vt:lpstr>
      <vt:lpstr>Robot Tasarımı ve Uygulamaları Projesi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Actor Critic-A2C</vt:lpstr>
      <vt:lpstr>PowerPoint Sunusu</vt:lpstr>
      <vt:lpstr>PowerPoint Sunusu</vt:lpstr>
      <vt:lpstr>Car Racing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Mert Ağralı</dc:creator>
  <cp:lastModifiedBy>Mert Ağralı</cp:lastModifiedBy>
  <cp:revision>2</cp:revision>
  <dcterms:created xsi:type="dcterms:W3CDTF">2024-11-08T14:41:55Z</dcterms:created>
  <dcterms:modified xsi:type="dcterms:W3CDTF">2024-11-08T20:46:40Z</dcterms:modified>
</cp:coreProperties>
</file>